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Roboto" panose="02000000000000000000" pitchFamily="2" charset="0"/>
      <p:regular r:id="rId34"/>
      <p:bold r:id="rId35"/>
      <p:italic r:id="rId36"/>
      <p:boldItalic r:id="rId37"/>
    </p:embeddedFont>
    <p:embeddedFont>
      <p:font typeface="Roboto Black" panose="02000000000000000000" pitchFamily="2" charset="0"/>
      <p:bold r:id="rId38"/>
      <p:boldItalic r:id="rId39"/>
    </p:embeddedFont>
    <p:embeddedFont>
      <p:font typeface="Roboto Light"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1E5E62-352A-45C7-AE19-50F979BD7F1D}">
  <a:tblStyle styleId="{291E5E62-352A-45C7-AE19-50F979BD7F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208" y="60"/>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3f8e05570f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3f8e05570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8623a2bef4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3f8e05570f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3f8e05570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3f8e05570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3f8e05570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3f8e05570f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3f8e05570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3f8e05570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3f8e05570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3f8e05570f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13f8e05570f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13f8e05570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13f8e05570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3f8e05570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3f8e05570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5" name="Google Shape;1305;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8798eb4c4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8798eb4c4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8" name="Google Shape;1328;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8798eb4c4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798eb4c4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8798eb4c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8798eb4c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8623a2bef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3f8e05570f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3f8e05570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Directory Traversal</a:t>
            </a:r>
            <a:endParaRPr/>
          </a:p>
        </p:txBody>
      </p:sp>
      <p:sp>
        <p:nvSpPr>
          <p:cNvPr id="1120" name="Google Shape;1120;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1" name="Google Shape;1121;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After seeing references to a “secret folder” in the company’s directory, I was able to manually change the URL</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23" name="Google Shape;1123;p63"/>
          <p:cNvGrpSpPr/>
          <p:nvPr/>
        </p:nvGrpSpPr>
        <p:grpSpPr>
          <a:xfrm>
            <a:off x="457181" y="887903"/>
            <a:ext cx="533372" cy="533480"/>
            <a:chOff x="457200" y="1378813"/>
            <a:chExt cx="695400" cy="695450"/>
          </a:xfrm>
        </p:grpSpPr>
        <p:sp>
          <p:nvSpPr>
            <p:cNvPr id="1124" name="Google Shape;112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25" name="Google Shape;112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3"/>
          <p:cNvGrpSpPr/>
          <p:nvPr/>
        </p:nvGrpSpPr>
        <p:grpSpPr>
          <a:xfrm>
            <a:off x="3228956" y="887903"/>
            <a:ext cx="533372" cy="533480"/>
            <a:chOff x="457200" y="1378813"/>
            <a:chExt cx="695400" cy="695450"/>
          </a:xfrm>
        </p:grpSpPr>
        <p:sp>
          <p:nvSpPr>
            <p:cNvPr id="1127" name="Google Shape;1127;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8" name="Google Shape;1128;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was able to navigate to the secret directory from the URL</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Directory Traversal</a:t>
            </a:r>
            <a:endParaRPr/>
          </a:p>
        </p:txBody>
      </p:sp>
      <p:sp>
        <p:nvSpPr>
          <p:cNvPr id="1136" name="Google Shape;1136;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137" name="Google Shape;1137;p64"/>
          <p:cNvGrpSpPr/>
          <p:nvPr/>
        </p:nvGrpSpPr>
        <p:grpSpPr>
          <a:xfrm>
            <a:off x="6134081" y="888653"/>
            <a:ext cx="533372" cy="533480"/>
            <a:chOff x="457200" y="1378813"/>
            <a:chExt cx="695400" cy="695450"/>
          </a:xfrm>
        </p:grpSpPr>
        <p:sp>
          <p:nvSpPr>
            <p:cNvPr id="1138" name="Google Shape;1138;p6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39" name="Google Shape;1139;p6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64"/>
          <p:cNvPicPr preferRelativeResize="0"/>
          <p:nvPr/>
        </p:nvPicPr>
        <p:blipFill>
          <a:blip r:embed="rId3">
            <a:alphaModFix/>
          </a:blip>
          <a:stretch>
            <a:fillRect/>
          </a:stretch>
        </p:blipFill>
        <p:spPr>
          <a:xfrm>
            <a:off x="942955" y="1764755"/>
            <a:ext cx="6301875" cy="2178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Brute Force Attack</a:t>
            </a:r>
            <a:endParaRPr/>
          </a:p>
        </p:txBody>
      </p:sp>
      <p:sp>
        <p:nvSpPr>
          <p:cNvPr id="1147" name="Google Shape;1147;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8" name="Google Shape;1148;p65"/>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5"/>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After exploring the company’s directory in the browser, I assumed Ashton’s username to be just his name, Ashton.  I then used the tool Hydra and the RockYou wordlist to crack his password</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50" name="Google Shape;1150;p65"/>
          <p:cNvGrpSpPr/>
          <p:nvPr/>
        </p:nvGrpSpPr>
        <p:grpSpPr>
          <a:xfrm>
            <a:off x="457181" y="887903"/>
            <a:ext cx="533372" cy="533480"/>
            <a:chOff x="457200" y="1378813"/>
            <a:chExt cx="695400" cy="695450"/>
          </a:xfrm>
        </p:grpSpPr>
        <p:sp>
          <p:nvSpPr>
            <p:cNvPr id="1151" name="Google Shape;1151;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52" name="Google Shape;1152;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5"/>
          <p:cNvGrpSpPr/>
          <p:nvPr/>
        </p:nvGrpSpPr>
        <p:grpSpPr>
          <a:xfrm>
            <a:off x="3228956" y="887903"/>
            <a:ext cx="533372" cy="533480"/>
            <a:chOff x="457200" y="1378813"/>
            <a:chExt cx="695400" cy="695450"/>
          </a:xfrm>
        </p:grpSpPr>
        <p:sp>
          <p:nvSpPr>
            <p:cNvPr id="1154" name="Google Shape;1154;p6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5" name="Google Shape;1155;p6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65"/>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5"/>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was able to gain access to the company’s secret directory.  From there, I was able to crack Ryan’s hash via CrackStation, and saw instructions for accessing the WebDav</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Brute Force</a:t>
            </a:r>
            <a:r>
              <a:rPr lang="en" sz="1400">
                <a:solidFill>
                  <a:schemeClr val="dk1"/>
                </a:solidFill>
                <a:latin typeface="Arial"/>
                <a:ea typeface="Arial"/>
                <a:cs typeface="Arial"/>
                <a:sym typeface="Arial"/>
              </a:rPr>
              <a:t> </a:t>
            </a:r>
            <a:r>
              <a:rPr lang="en">
                <a:solidFill>
                  <a:schemeClr val="dk1"/>
                </a:solidFill>
              </a:rPr>
              <a:t>Attack</a:t>
            </a:r>
            <a:endParaRPr sz="1400">
              <a:latin typeface="Arial"/>
              <a:ea typeface="Arial"/>
              <a:cs typeface="Arial"/>
              <a:sym typeface="Arial"/>
            </a:endParaRPr>
          </a:p>
          <a:p>
            <a:pPr marL="0" lvl="0" indent="0" algn="l" rtl="0">
              <a:spcBef>
                <a:spcPts val="0"/>
              </a:spcBef>
              <a:spcAft>
                <a:spcPts val="0"/>
              </a:spcAft>
              <a:buNone/>
            </a:pPr>
            <a:endParaRPr/>
          </a:p>
        </p:txBody>
      </p:sp>
      <p:sp>
        <p:nvSpPr>
          <p:cNvPr id="1163" name="Google Shape;1163;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Continued (images)</a:t>
            </a:r>
            <a:endParaRPr/>
          </a:p>
        </p:txBody>
      </p:sp>
      <p:sp>
        <p:nvSpPr>
          <p:cNvPr id="1164" name="Google Shape;1164;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5" name="Google Shape;1165;p66"/>
          <p:cNvSpPr txBox="1">
            <a:spLocks noGrp="1"/>
          </p:cNvSpPr>
          <p:nvPr>
            <p:ph type="body" idx="3"/>
          </p:nvPr>
        </p:nvSpPr>
        <p:spPr>
          <a:xfrm>
            <a:off x="0"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grpSp>
        <p:nvGrpSpPr>
          <p:cNvPr id="1166" name="Google Shape;1166;p66"/>
          <p:cNvGrpSpPr/>
          <p:nvPr/>
        </p:nvGrpSpPr>
        <p:grpSpPr>
          <a:xfrm>
            <a:off x="6134081" y="888653"/>
            <a:ext cx="533372" cy="533480"/>
            <a:chOff x="457200" y="1378813"/>
            <a:chExt cx="695400" cy="695450"/>
          </a:xfrm>
        </p:grpSpPr>
        <p:sp>
          <p:nvSpPr>
            <p:cNvPr id="1167" name="Google Shape;1167;p6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8" name="Google Shape;1168;p6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69" name="Google Shape;1169;p66"/>
          <p:cNvPicPr preferRelativeResize="0"/>
          <p:nvPr/>
        </p:nvPicPr>
        <p:blipFill>
          <a:blip r:embed="rId3">
            <a:alphaModFix/>
          </a:blip>
          <a:stretch>
            <a:fillRect/>
          </a:stretch>
        </p:blipFill>
        <p:spPr>
          <a:xfrm>
            <a:off x="215925" y="1528700"/>
            <a:ext cx="8549025" cy="301975"/>
          </a:xfrm>
          <a:prstGeom prst="rect">
            <a:avLst/>
          </a:prstGeom>
          <a:noFill/>
          <a:ln>
            <a:noFill/>
          </a:ln>
        </p:spPr>
      </p:pic>
      <p:pic>
        <p:nvPicPr>
          <p:cNvPr id="1170" name="Google Shape;1170;p66"/>
          <p:cNvPicPr preferRelativeResize="0"/>
          <p:nvPr/>
        </p:nvPicPr>
        <p:blipFill>
          <a:blip r:embed="rId4">
            <a:alphaModFix/>
          </a:blip>
          <a:stretch>
            <a:fillRect/>
          </a:stretch>
        </p:blipFill>
        <p:spPr>
          <a:xfrm>
            <a:off x="215925" y="1937250"/>
            <a:ext cx="6348726" cy="165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Brute Force</a:t>
            </a:r>
            <a:r>
              <a:rPr lang="en" sz="1400">
                <a:solidFill>
                  <a:schemeClr val="dk1"/>
                </a:solidFill>
                <a:latin typeface="Arial"/>
                <a:ea typeface="Arial"/>
                <a:cs typeface="Arial"/>
                <a:sym typeface="Arial"/>
              </a:rPr>
              <a:t> </a:t>
            </a:r>
            <a:r>
              <a:rPr lang="en">
                <a:solidFill>
                  <a:schemeClr val="dk1"/>
                </a:solidFill>
              </a:rPr>
              <a:t>Attack</a:t>
            </a:r>
            <a:endParaRPr sz="1400">
              <a:latin typeface="Arial"/>
              <a:ea typeface="Arial"/>
              <a:cs typeface="Arial"/>
              <a:sym typeface="Arial"/>
            </a:endParaRPr>
          </a:p>
          <a:p>
            <a:pPr marL="0" lvl="0" indent="0" algn="l" rtl="0">
              <a:spcBef>
                <a:spcPts val="0"/>
              </a:spcBef>
              <a:spcAft>
                <a:spcPts val="0"/>
              </a:spcAft>
              <a:buNone/>
            </a:pPr>
            <a:endParaRPr/>
          </a:p>
        </p:txBody>
      </p:sp>
      <p:sp>
        <p:nvSpPr>
          <p:cNvPr id="1176" name="Google Shape;1176;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Continued (images)</a:t>
            </a:r>
            <a:endParaRPr/>
          </a:p>
        </p:txBody>
      </p:sp>
      <p:sp>
        <p:nvSpPr>
          <p:cNvPr id="1177" name="Google Shape;117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8" name="Google Shape;1178;p67"/>
          <p:cNvSpPr txBox="1">
            <a:spLocks noGrp="1"/>
          </p:cNvSpPr>
          <p:nvPr>
            <p:ph type="body" idx="3"/>
          </p:nvPr>
        </p:nvSpPr>
        <p:spPr>
          <a:xfrm>
            <a:off x="0"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grpSp>
        <p:nvGrpSpPr>
          <p:cNvPr id="1179" name="Google Shape;1179;p67"/>
          <p:cNvGrpSpPr/>
          <p:nvPr/>
        </p:nvGrpSpPr>
        <p:grpSpPr>
          <a:xfrm>
            <a:off x="6134081" y="888653"/>
            <a:ext cx="533372" cy="533480"/>
            <a:chOff x="457200" y="1378813"/>
            <a:chExt cx="695400" cy="695450"/>
          </a:xfrm>
        </p:grpSpPr>
        <p:sp>
          <p:nvSpPr>
            <p:cNvPr id="1180" name="Google Shape;1180;p6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1" name="Google Shape;1181;p6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82" name="Google Shape;1182;p67"/>
          <p:cNvPicPr preferRelativeResize="0"/>
          <p:nvPr/>
        </p:nvPicPr>
        <p:blipFill>
          <a:blip r:embed="rId3">
            <a:alphaModFix/>
          </a:blip>
          <a:stretch>
            <a:fillRect/>
          </a:stretch>
        </p:blipFill>
        <p:spPr>
          <a:xfrm>
            <a:off x="1543775" y="1505763"/>
            <a:ext cx="4381500" cy="1514475"/>
          </a:xfrm>
          <a:prstGeom prst="rect">
            <a:avLst/>
          </a:prstGeom>
          <a:noFill/>
          <a:ln>
            <a:noFill/>
          </a:ln>
        </p:spPr>
      </p:pic>
      <p:pic>
        <p:nvPicPr>
          <p:cNvPr id="1183" name="Google Shape;1183;p67"/>
          <p:cNvPicPr preferRelativeResize="0"/>
          <p:nvPr/>
        </p:nvPicPr>
        <p:blipFill>
          <a:blip r:embed="rId4">
            <a:alphaModFix/>
          </a:blip>
          <a:stretch>
            <a:fillRect/>
          </a:stretch>
        </p:blipFill>
        <p:spPr>
          <a:xfrm>
            <a:off x="1020413" y="3020250"/>
            <a:ext cx="5906463" cy="151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Brute Force</a:t>
            </a:r>
            <a:r>
              <a:rPr lang="en" sz="1400">
                <a:solidFill>
                  <a:schemeClr val="dk1"/>
                </a:solidFill>
                <a:latin typeface="Arial"/>
                <a:ea typeface="Arial"/>
                <a:cs typeface="Arial"/>
                <a:sym typeface="Arial"/>
              </a:rPr>
              <a:t> </a:t>
            </a:r>
            <a:r>
              <a:rPr lang="en">
                <a:solidFill>
                  <a:schemeClr val="dk1"/>
                </a:solidFill>
              </a:rPr>
              <a:t>Attack</a:t>
            </a:r>
            <a:endParaRPr sz="1400">
              <a:latin typeface="Arial"/>
              <a:ea typeface="Arial"/>
              <a:cs typeface="Arial"/>
              <a:sym typeface="Arial"/>
            </a:endParaRPr>
          </a:p>
          <a:p>
            <a:pPr marL="0" lvl="0" indent="0" algn="l" rtl="0">
              <a:spcBef>
                <a:spcPts val="0"/>
              </a:spcBef>
              <a:spcAft>
                <a:spcPts val="0"/>
              </a:spcAft>
              <a:buNone/>
            </a:pPr>
            <a:endParaRPr/>
          </a:p>
        </p:txBody>
      </p:sp>
      <p:sp>
        <p:nvSpPr>
          <p:cNvPr id="1189" name="Google Shape;1189;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Continued (images)</a:t>
            </a:r>
            <a:endParaRPr/>
          </a:p>
        </p:txBody>
      </p:sp>
      <p:sp>
        <p:nvSpPr>
          <p:cNvPr id="1190" name="Google Shape;1190;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1" name="Google Shape;1191;p68"/>
          <p:cNvSpPr txBox="1">
            <a:spLocks noGrp="1"/>
          </p:cNvSpPr>
          <p:nvPr>
            <p:ph type="body" idx="3"/>
          </p:nvPr>
        </p:nvSpPr>
        <p:spPr>
          <a:xfrm>
            <a:off x="0"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endParaRPr/>
          </a:p>
        </p:txBody>
      </p:sp>
      <p:grpSp>
        <p:nvGrpSpPr>
          <p:cNvPr id="1192" name="Google Shape;1192;p68"/>
          <p:cNvGrpSpPr/>
          <p:nvPr/>
        </p:nvGrpSpPr>
        <p:grpSpPr>
          <a:xfrm>
            <a:off x="6134081" y="888653"/>
            <a:ext cx="533372" cy="533480"/>
            <a:chOff x="457200" y="1378813"/>
            <a:chExt cx="695400" cy="695450"/>
          </a:xfrm>
        </p:grpSpPr>
        <p:sp>
          <p:nvSpPr>
            <p:cNvPr id="1193" name="Google Shape;1193;p68"/>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4" name="Google Shape;1194;p68"/>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95" name="Google Shape;1195;p68"/>
          <p:cNvPicPr preferRelativeResize="0"/>
          <p:nvPr/>
        </p:nvPicPr>
        <p:blipFill>
          <a:blip r:embed="rId3">
            <a:alphaModFix/>
          </a:blip>
          <a:stretch>
            <a:fillRect/>
          </a:stretch>
        </p:blipFill>
        <p:spPr>
          <a:xfrm>
            <a:off x="1419800" y="1520263"/>
            <a:ext cx="5943600" cy="2409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WebDav Attack</a:t>
            </a:r>
            <a:endParaRPr/>
          </a:p>
        </p:txBody>
      </p:sp>
      <p:sp>
        <p:nvSpPr>
          <p:cNvPr id="1201" name="Google Shape;1201;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2" name="Google Shape;1202;p69"/>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used msfvenom to create a php script that would give me a reverse shell on the target machine and upload it via WebDav</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204" name="Google Shape;1204;p69"/>
          <p:cNvGrpSpPr/>
          <p:nvPr/>
        </p:nvGrpSpPr>
        <p:grpSpPr>
          <a:xfrm>
            <a:off x="457181" y="887903"/>
            <a:ext cx="533372" cy="533480"/>
            <a:chOff x="457200" y="1378813"/>
            <a:chExt cx="695400" cy="695450"/>
          </a:xfrm>
        </p:grpSpPr>
        <p:sp>
          <p:nvSpPr>
            <p:cNvPr id="1205" name="Google Shape;1205;p6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06" name="Google Shape;1206;p6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9"/>
          <p:cNvGrpSpPr/>
          <p:nvPr/>
        </p:nvGrpSpPr>
        <p:grpSpPr>
          <a:xfrm>
            <a:off x="3228956" y="887903"/>
            <a:ext cx="533372" cy="533480"/>
            <a:chOff x="457200" y="1378813"/>
            <a:chExt cx="695400" cy="695450"/>
          </a:xfrm>
        </p:grpSpPr>
        <p:sp>
          <p:nvSpPr>
            <p:cNvPr id="1208" name="Google Shape;1208;p69"/>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09" name="Google Shape;1209;p69"/>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69"/>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planted a malicious script onto the target machine, that once clicked, would open a reverse shell on the Kali machine</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WebDav Attack</a:t>
            </a:r>
            <a:endParaRPr/>
          </a:p>
        </p:txBody>
      </p:sp>
      <p:sp>
        <p:nvSpPr>
          <p:cNvPr id="1217" name="Google Shape;1217;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218" name="Google Shape;1218;p70"/>
          <p:cNvGrpSpPr/>
          <p:nvPr/>
        </p:nvGrpSpPr>
        <p:grpSpPr>
          <a:xfrm>
            <a:off x="6134081" y="888653"/>
            <a:ext cx="533372" cy="533480"/>
            <a:chOff x="457200" y="1378813"/>
            <a:chExt cx="695400" cy="695450"/>
          </a:xfrm>
        </p:grpSpPr>
        <p:sp>
          <p:nvSpPr>
            <p:cNvPr id="1219" name="Google Shape;1219;p70"/>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20" name="Google Shape;1220;p70"/>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1" name="Google Shape;1221;p70"/>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0"/>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223" name="Google Shape;1223;p70"/>
          <p:cNvPicPr preferRelativeResize="0"/>
          <p:nvPr/>
        </p:nvPicPr>
        <p:blipFill>
          <a:blip r:embed="rId3">
            <a:alphaModFix/>
          </a:blip>
          <a:stretch>
            <a:fillRect/>
          </a:stretch>
        </p:blipFill>
        <p:spPr>
          <a:xfrm>
            <a:off x="457575" y="1575250"/>
            <a:ext cx="7448601" cy="311750"/>
          </a:xfrm>
          <a:prstGeom prst="rect">
            <a:avLst/>
          </a:prstGeom>
          <a:noFill/>
          <a:ln>
            <a:noFill/>
          </a:ln>
        </p:spPr>
      </p:pic>
      <p:pic>
        <p:nvPicPr>
          <p:cNvPr id="1224" name="Google Shape;1224;p70"/>
          <p:cNvPicPr preferRelativeResize="0"/>
          <p:nvPr/>
        </p:nvPicPr>
        <p:blipFill>
          <a:blip r:embed="rId4">
            <a:alphaModFix/>
          </a:blip>
          <a:stretch>
            <a:fillRect/>
          </a:stretch>
        </p:blipFill>
        <p:spPr>
          <a:xfrm>
            <a:off x="1344475" y="1926750"/>
            <a:ext cx="4933779" cy="280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Reverse Shell Attack</a:t>
            </a:r>
            <a:endParaRPr/>
          </a:p>
        </p:txBody>
      </p:sp>
      <p:sp>
        <p:nvSpPr>
          <p:cNvPr id="1230" name="Google Shape;123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1" name="Google Shape;1231;p7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used Metasploit to exploit the target machine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233" name="Google Shape;1233;p71"/>
          <p:cNvGrpSpPr/>
          <p:nvPr/>
        </p:nvGrpSpPr>
        <p:grpSpPr>
          <a:xfrm>
            <a:off x="457181" y="887903"/>
            <a:ext cx="533372" cy="533480"/>
            <a:chOff x="457200" y="1378813"/>
            <a:chExt cx="695400" cy="695450"/>
          </a:xfrm>
        </p:grpSpPr>
        <p:sp>
          <p:nvSpPr>
            <p:cNvPr id="1234" name="Google Shape;1234;p7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35" name="Google Shape;1235;p7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71"/>
          <p:cNvGrpSpPr/>
          <p:nvPr/>
        </p:nvGrpSpPr>
        <p:grpSpPr>
          <a:xfrm>
            <a:off x="3228956" y="887903"/>
            <a:ext cx="533372" cy="533480"/>
            <a:chOff x="457200" y="1378813"/>
            <a:chExt cx="695400" cy="695450"/>
          </a:xfrm>
        </p:grpSpPr>
        <p:sp>
          <p:nvSpPr>
            <p:cNvPr id="1237" name="Google Shape;1237;p7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38" name="Google Shape;1238;p7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7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I was able to open a reverse shell and find the flag on the target machine</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Reverse Shell Attack</a:t>
            </a:r>
            <a:endParaRPr/>
          </a:p>
        </p:txBody>
      </p:sp>
      <p:sp>
        <p:nvSpPr>
          <p:cNvPr id="1246" name="Google Shape;1246;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6134081" y="888653"/>
            <a:ext cx="533372" cy="533480"/>
            <a:chOff x="457200" y="1378813"/>
            <a:chExt cx="695400" cy="695450"/>
          </a:xfrm>
        </p:grpSpPr>
        <p:sp>
          <p:nvSpPr>
            <p:cNvPr id="1248" name="Google Shape;1248;p7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49" name="Google Shape;1249;p7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1" name="Google Shape;1251;p72"/>
          <p:cNvPicPr preferRelativeResize="0"/>
          <p:nvPr/>
        </p:nvPicPr>
        <p:blipFill>
          <a:blip r:embed="rId3">
            <a:alphaModFix/>
          </a:blip>
          <a:stretch>
            <a:fillRect/>
          </a:stretch>
        </p:blipFill>
        <p:spPr>
          <a:xfrm>
            <a:off x="451500" y="1422125"/>
            <a:ext cx="5568876" cy="3043250"/>
          </a:xfrm>
          <a:prstGeom prst="rect">
            <a:avLst/>
          </a:prstGeom>
          <a:noFill/>
          <a:ln>
            <a:noFill/>
          </a:ln>
        </p:spPr>
      </p:pic>
      <p:pic>
        <p:nvPicPr>
          <p:cNvPr id="1252" name="Google Shape;1252;p72"/>
          <p:cNvPicPr preferRelativeResize="0"/>
          <p:nvPr/>
        </p:nvPicPr>
        <p:blipFill>
          <a:blip r:embed="rId4">
            <a:alphaModFix/>
          </a:blip>
          <a:stretch>
            <a:fillRect/>
          </a:stretch>
        </p:blipFill>
        <p:spPr>
          <a:xfrm>
            <a:off x="5581738" y="2309800"/>
            <a:ext cx="3152775" cy="246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pic>
        <p:nvPicPr>
          <p:cNvPr id="1257" name="Google Shape;1257;p73"/>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58" name="Google Shape;1258;p73"/>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59" name="Google Shape;1259;p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265" name="Google Shape;1265;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6" name="Google Shape;1266;p74"/>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267" name="Google Shape;1267;p74"/>
          <p:cNvSpPr txBox="1">
            <a:spLocks noGrp="1"/>
          </p:cNvSpPr>
          <p:nvPr>
            <p:ph type="subTitle" idx="1"/>
          </p:nvPr>
        </p:nvSpPr>
        <p:spPr>
          <a:xfrm>
            <a:off x="130625" y="675975"/>
            <a:ext cx="85446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The port scan occurred at approximately 3PM</a:t>
            </a:r>
            <a:endParaRPr sz="1200"/>
          </a:p>
          <a:p>
            <a:pPr marL="320040" lvl="0" indent="-167640" algn="l" rtl="0">
              <a:spcBef>
                <a:spcPts val="0"/>
              </a:spcBef>
              <a:spcAft>
                <a:spcPts val="0"/>
              </a:spcAft>
              <a:buSzPts val="1200"/>
              <a:buChar char="●"/>
            </a:pPr>
            <a:r>
              <a:rPr lang="en" sz="1200"/>
              <a:t>46, 067 packets were sent from 192.168.1.90</a:t>
            </a:r>
            <a:endParaRPr sz="1200"/>
          </a:p>
          <a:p>
            <a:pPr marL="320040" lvl="0" indent="-167640" algn="l" rtl="0">
              <a:spcBef>
                <a:spcPts val="0"/>
              </a:spcBef>
              <a:spcAft>
                <a:spcPts val="0"/>
              </a:spcAft>
              <a:buSzPts val="1200"/>
              <a:buChar char="●"/>
            </a:pPr>
            <a:r>
              <a:rPr lang="en" sz="1200"/>
              <a:t>Since packets were sent to multiple ports, it indicates a port scan</a:t>
            </a:r>
            <a:endParaRPr sz="1200"/>
          </a:p>
        </p:txBody>
      </p:sp>
      <p:pic>
        <p:nvPicPr>
          <p:cNvPr id="1268" name="Google Shape;1268;p74"/>
          <p:cNvPicPr preferRelativeResize="0"/>
          <p:nvPr/>
        </p:nvPicPr>
        <p:blipFill>
          <a:blip r:embed="rId3">
            <a:alphaModFix/>
          </a:blip>
          <a:stretch>
            <a:fillRect/>
          </a:stretch>
        </p:blipFill>
        <p:spPr>
          <a:xfrm>
            <a:off x="256100" y="835137"/>
            <a:ext cx="424701" cy="331225"/>
          </a:xfrm>
          <a:prstGeom prst="rect">
            <a:avLst/>
          </a:prstGeom>
          <a:noFill/>
          <a:ln>
            <a:noFill/>
          </a:ln>
        </p:spPr>
      </p:pic>
      <p:pic>
        <p:nvPicPr>
          <p:cNvPr id="1269" name="Google Shape;1269;p74"/>
          <p:cNvPicPr preferRelativeResize="0"/>
          <p:nvPr/>
        </p:nvPicPr>
        <p:blipFill>
          <a:blip r:embed="rId4">
            <a:alphaModFix/>
          </a:blip>
          <a:stretch>
            <a:fillRect/>
          </a:stretch>
        </p:blipFill>
        <p:spPr>
          <a:xfrm>
            <a:off x="1111875" y="1415150"/>
            <a:ext cx="6353926" cy="3501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75" name="Google Shape;1275;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6" name="Google Shape;1276;p7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277" name="Google Shape;1277;p75"/>
          <p:cNvSpPr txBox="1">
            <a:spLocks noGrp="1"/>
          </p:cNvSpPr>
          <p:nvPr>
            <p:ph type="subTitle" idx="1"/>
          </p:nvPr>
        </p:nvSpPr>
        <p:spPr>
          <a:xfrm>
            <a:off x="157850" y="741300"/>
            <a:ext cx="86604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14,765 requests to the secret directory were made around 3PM</a:t>
            </a:r>
            <a:endParaRPr sz="1200"/>
          </a:p>
          <a:p>
            <a:pPr marL="320040" lvl="0" indent="-167640" algn="l" rtl="0">
              <a:spcBef>
                <a:spcPts val="0"/>
              </a:spcBef>
              <a:spcAft>
                <a:spcPts val="0"/>
              </a:spcAft>
              <a:buSzPts val="1200"/>
              <a:buChar char="●"/>
            </a:pPr>
            <a:r>
              <a:rPr lang="en" sz="1200"/>
              <a:t>Inside the secret directory is the “connect_to_corp_server” directory, which contains directions to accessing WebDav, as well as the hash for Ryan’s password</a:t>
            </a:r>
            <a:endParaRPr sz="1200"/>
          </a:p>
        </p:txBody>
      </p:sp>
      <p:pic>
        <p:nvPicPr>
          <p:cNvPr id="1278" name="Google Shape;1278;p75"/>
          <p:cNvPicPr preferRelativeResize="0"/>
          <p:nvPr/>
        </p:nvPicPr>
        <p:blipFill>
          <a:blip r:embed="rId3">
            <a:alphaModFix/>
          </a:blip>
          <a:stretch>
            <a:fillRect/>
          </a:stretch>
        </p:blipFill>
        <p:spPr>
          <a:xfrm>
            <a:off x="256100" y="835137"/>
            <a:ext cx="424701" cy="331225"/>
          </a:xfrm>
          <a:prstGeom prst="rect">
            <a:avLst/>
          </a:prstGeom>
          <a:noFill/>
          <a:ln>
            <a:noFill/>
          </a:ln>
        </p:spPr>
      </p:pic>
      <p:pic>
        <p:nvPicPr>
          <p:cNvPr id="1279" name="Google Shape;1279;p75"/>
          <p:cNvPicPr preferRelativeResize="0"/>
          <p:nvPr/>
        </p:nvPicPr>
        <p:blipFill>
          <a:blip r:embed="rId4">
            <a:alphaModFix/>
          </a:blip>
          <a:stretch>
            <a:fillRect/>
          </a:stretch>
        </p:blipFill>
        <p:spPr>
          <a:xfrm>
            <a:off x="2833050" y="1472625"/>
            <a:ext cx="5943600" cy="2505075"/>
          </a:xfrm>
          <a:prstGeom prst="rect">
            <a:avLst/>
          </a:prstGeom>
          <a:noFill/>
          <a:ln>
            <a:noFill/>
          </a:ln>
        </p:spPr>
      </p:pic>
      <p:pic>
        <p:nvPicPr>
          <p:cNvPr id="1280" name="Google Shape;1280;p75"/>
          <p:cNvPicPr preferRelativeResize="0"/>
          <p:nvPr/>
        </p:nvPicPr>
        <p:blipFill>
          <a:blip r:embed="rId5">
            <a:alphaModFix/>
          </a:blip>
          <a:stretch>
            <a:fillRect/>
          </a:stretch>
        </p:blipFill>
        <p:spPr>
          <a:xfrm>
            <a:off x="2131025" y="4179475"/>
            <a:ext cx="5943600" cy="409575"/>
          </a:xfrm>
          <a:prstGeom prst="rect">
            <a:avLst/>
          </a:prstGeom>
          <a:noFill/>
          <a:ln>
            <a:noFill/>
          </a:ln>
        </p:spPr>
      </p:pic>
      <p:pic>
        <p:nvPicPr>
          <p:cNvPr id="1281" name="Google Shape;1281;p75"/>
          <p:cNvPicPr preferRelativeResize="0"/>
          <p:nvPr/>
        </p:nvPicPr>
        <p:blipFill>
          <a:blip r:embed="rId6">
            <a:alphaModFix/>
          </a:blip>
          <a:stretch>
            <a:fillRect/>
          </a:stretch>
        </p:blipFill>
        <p:spPr>
          <a:xfrm>
            <a:off x="157475" y="2188276"/>
            <a:ext cx="3695649" cy="197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87" name="Google Shape;1287;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8" name="Google Shape;1288;p76"/>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a:t>
            </a:r>
            <a:endParaRPr>
              <a:latin typeface="Roboto"/>
              <a:ea typeface="Roboto"/>
              <a:cs typeface="Roboto"/>
              <a:sym typeface="Roboto"/>
            </a:endParaRPr>
          </a:p>
        </p:txBody>
      </p:sp>
      <p:sp>
        <p:nvSpPr>
          <p:cNvPr id="1289" name="Google Shape;1289;p76"/>
          <p:cNvSpPr txBox="1">
            <a:spLocks noGrp="1"/>
          </p:cNvSpPr>
          <p:nvPr>
            <p:ph type="subTitle" idx="1"/>
          </p:nvPr>
        </p:nvSpPr>
        <p:spPr>
          <a:xfrm>
            <a:off x="157850" y="741300"/>
            <a:ext cx="87081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14,799 requests were made in the Brute Force Attack using Hydra</a:t>
            </a:r>
            <a:endParaRPr sz="1200"/>
          </a:p>
          <a:p>
            <a:pPr marL="320040" lvl="0" indent="-167640" algn="l" rtl="0">
              <a:spcBef>
                <a:spcPts val="0"/>
              </a:spcBef>
              <a:spcAft>
                <a:spcPts val="0"/>
              </a:spcAft>
              <a:buSzPts val="1200"/>
              <a:buChar char="●"/>
            </a:pPr>
            <a:r>
              <a:rPr lang="en" sz="1200"/>
              <a:t>14,732 requests were made before the correct password was discovered</a:t>
            </a:r>
            <a:endParaRPr sz="1200"/>
          </a:p>
        </p:txBody>
      </p:sp>
      <p:pic>
        <p:nvPicPr>
          <p:cNvPr id="1290" name="Google Shape;1290;p76"/>
          <p:cNvPicPr preferRelativeResize="0"/>
          <p:nvPr/>
        </p:nvPicPr>
        <p:blipFill>
          <a:blip r:embed="rId3">
            <a:alphaModFix/>
          </a:blip>
          <a:stretch>
            <a:fillRect/>
          </a:stretch>
        </p:blipFill>
        <p:spPr>
          <a:xfrm>
            <a:off x="256100" y="835137"/>
            <a:ext cx="424701" cy="331225"/>
          </a:xfrm>
          <a:prstGeom prst="rect">
            <a:avLst/>
          </a:prstGeom>
          <a:noFill/>
          <a:ln>
            <a:noFill/>
          </a:ln>
        </p:spPr>
      </p:pic>
      <p:pic>
        <p:nvPicPr>
          <p:cNvPr id="1291" name="Google Shape;1291;p76"/>
          <p:cNvPicPr preferRelativeResize="0"/>
          <p:nvPr/>
        </p:nvPicPr>
        <p:blipFill>
          <a:blip r:embed="rId4">
            <a:alphaModFix/>
          </a:blip>
          <a:stretch>
            <a:fillRect/>
          </a:stretch>
        </p:blipFill>
        <p:spPr>
          <a:xfrm>
            <a:off x="367350" y="1467763"/>
            <a:ext cx="5943600" cy="2581275"/>
          </a:xfrm>
          <a:prstGeom prst="rect">
            <a:avLst/>
          </a:prstGeom>
          <a:noFill/>
          <a:ln>
            <a:noFill/>
          </a:ln>
        </p:spPr>
      </p:pic>
      <p:pic>
        <p:nvPicPr>
          <p:cNvPr id="1292" name="Google Shape;1292;p76"/>
          <p:cNvPicPr preferRelativeResize="0"/>
          <p:nvPr/>
        </p:nvPicPr>
        <p:blipFill>
          <a:blip r:embed="rId5">
            <a:alphaModFix/>
          </a:blip>
          <a:stretch>
            <a:fillRect/>
          </a:stretch>
        </p:blipFill>
        <p:spPr>
          <a:xfrm>
            <a:off x="2583825" y="3039925"/>
            <a:ext cx="5943600" cy="1828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98" name="Google Shape;1298;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9" name="Google Shape;1299;p7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Add a screenshot of Kibana logs depicting the WebDAV connection.  </a:t>
            </a:r>
            <a:endParaRPr>
              <a:latin typeface="Roboto"/>
              <a:ea typeface="Roboto"/>
              <a:cs typeface="Roboto"/>
              <a:sym typeface="Roboto"/>
            </a:endParaRPr>
          </a:p>
        </p:txBody>
      </p:sp>
      <p:sp>
        <p:nvSpPr>
          <p:cNvPr id="1300" name="Google Shape;1300;p77"/>
          <p:cNvSpPr txBox="1">
            <a:spLocks noGrp="1"/>
          </p:cNvSpPr>
          <p:nvPr>
            <p:ph type="subTitle" idx="1"/>
          </p:nvPr>
        </p:nvSpPr>
        <p:spPr>
          <a:xfrm>
            <a:off x="157850" y="741300"/>
            <a:ext cx="86187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62 requests were made to the WebDav directory</a:t>
            </a:r>
            <a:endParaRPr sz="1200"/>
          </a:p>
          <a:p>
            <a:pPr marL="320040" lvl="0" indent="-167640" algn="l" rtl="0">
              <a:spcBef>
                <a:spcPts val="0"/>
              </a:spcBef>
              <a:spcAft>
                <a:spcPts val="0"/>
              </a:spcAft>
              <a:buSzPts val="1200"/>
              <a:buChar char="●"/>
            </a:pPr>
            <a:r>
              <a:rPr lang="en" sz="1200"/>
              <a:t>The shell.php file was requested in the WebDav directory</a:t>
            </a:r>
            <a:endParaRPr sz="1200"/>
          </a:p>
        </p:txBody>
      </p:sp>
      <p:pic>
        <p:nvPicPr>
          <p:cNvPr id="1301" name="Google Shape;1301;p77"/>
          <p:cNvPicPr preferRelativeResize="0"/>
          <p:nvPr/>
        </p:nvPicPr>
        <p:blipFill>
          <a:blip r:embed="rId3">
            <a:alphaModFix/>
          </a:blip>
          <a:stretch>
            <a:fillRect/>
          </a:stretch>
        </p:blipFill>
        <p:spPr>
          <a:xfrm>
            <a:off x="256100" y="835137"/>
            <a:ext cx="424701" cy="331225"/>
          </a:xfrm>
          <a:prstGeom prst="rect">
            <a:avLst/>
          </a:prstGeom>
          <a:noFill/>
          <a:ln>
            <a:noFill/>
          </a:ln>
        </p:spPr>
      </p:pic>
      <p:pic>
        <p:nvPicPr>
          <p:cNvPr id="1302" name="Google Shape;1302;p77"/>
          <p:cNvPicPr preferRelativeResize="0"/>
          <p:nvPr/>
        </p:nvPicPr>
        <p:blipFill>
          <a:blip r:embed="rId4">
            <a:alphaModFix/>
          </a:blip>
          <a:stretch>
            <a:fillRect/>
          </a:stretch>
        </p:blipFill>
        <p:spPr>
          <a:xfrm>
            <a:off x="1283400" y="1417600"/>
            <a:ext cx="5943600" cy="3152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pic>
        <p:nvPicPr>
          <p:cNvPr id="1307" name="Google Shape;1307;p78"/>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308" name="Google Shape;1308;p78"/>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309" name="Google Shape;1309;p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315" name="Google Shape;1315;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6" name="Google Shape;1316;p79"/>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An alert should be created to notify the SOC team if excessive requests from a single IP is made to multiple ports.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Anything over 10 requests per port should trigger the alert.  This number can be adjusted as necessary.</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
        <p:nvSpPr>
          <p:cNvPr id="1317" name="Google Shape;1317;p79"/>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A strong firewall can prevent unauthorized access to a company’s private network.  Firewalls can control ports and their visibility, as well as detect scans.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323" name="Google Shape;1323;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4" name="Google Shape;1324;p80"/>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An alert should be created anytime a request is made to the secret directory.</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t>Only designated personnel should have access from authorized machines.  Any unauthorized access should trigger the alert.</a:t>
            </a:r>
            <a:endParaRPr sz="1400"/>
          </a:p>
          <a:p>
            <a:pPr marL="0" lvl="0" indent="0" algn="l" rtl="0">
              <a:spcBef>
                <a:spcPts val="0"/>
              </a:spcBef>
              <a:spcAft>
                <a:spcPts val="0"/>
              </a:spcAft>
              <a:buNone/>
            </a:pPr>
            <a:endParaRPr sz="1400"/>
          </a:p>
        </p:txBody>
      </p:sp>
      <p:sp>
        <p:nvSpPr>
          <p:cNvPr id="1325" name="Google Shape;1325;p8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The secret directory should be removed from the server.  It can be stored in a separate server with firewalls in between the public server and backend data server.</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331" name="Google Shape;1331;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2" name="Google Shape;1332;p8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a:p>
          <a:p>
            <a:pPr marL="0" lvl="0" indent="0" algn="l" rtl="0">
              <a:spcBef>
                <a:spcPts val="0"/>
              </a:spcBef>
              <a:spcAft>
                <a:spcPts val="0"/>
              </a:spcAft>
              <a:buNone/>
            </a:pPr>
            <a:r>
              <a:rPr lang="en" sz="1400"/>
              <a:t>An alert should be triggered when there is an excessive amount of failed password attempts.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We would need to establish a baseline of normal successful and unsuccessful login events for the company, and trigger an alert if attempts above that average are met.</a:t>
            </a:r>
            <a:endParaRPr sz="1400"/>
          </a:p>
        </p:txBody>
      </p:sp>
      <p:sp>
        <p:nvSpPr>
          <p:cNvPr id="1333" name="Google Shape;1333;p8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Limits should be implemented for failed login attempts before the account is locked out.  This can be done company wide.  Once the limit is reached, the account can be locked out for a designated period of time, or permanently until verification is completed.</a:t>
            </a:r>
            <a:endParaRPr sz="1400"/>
          </a:p>
          <a:p>
            <a:pPr marL="0" lvl="0" indent="0" algn="l" rtl="0">
              <a:spcBef>
                <a:spcPts val="0"/>
              </a:spcBef>
              <a:spcAft>
                <a:spcPts val="0"/>
              </a:spcAft>
              <a:buNone/>
            </a:pP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339" name="Google Shape;1339;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0" name="Google Shape;1340;p8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An alert should be triggered whenever the WebDAV directory is accessed from a machine outside of the company network.</a:t>
            </a:r>
            <a:endParaRPr sz="1400"/>
          </a:p>
          <a:p>
            <a:pPr marL="0" lvl="0" indent="0" algn="l" rtl="0">
              <a:spcBef>
                <a:spcPts val="0"/>
              </a:spcBef>
              <a:spcAft>
                <a:spcPts val="0"/>
              </a:spcAft>
              <a:buNone/>
            </a:pPr>
            <a:endParaRPr sz="1400"/>
          </a:p>
        </p:txBody>
      </p:sp>
      <p:sp>
        <p:nvSpPr>
          <p:cNvPr id="1341" name="Google Shape;1341;p8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Establish a whitelist of IPs that should have access to WebDav.  Everything else should be blocked by a firewall.</a:t>
            </a:r>
            <a:endParaRPr sz="1400"/>
          </a:p>
          <a:p>
            <a:pPr marL="0" lvl="0" indent="0" algn="l" rtl="0">
              <a:spcBef>
                <a:spcPts val="0"/>
              </a:spcBef>
              <a:spcAft>
                <a:spcPts val="0"/>
              </a:spcAft>
              <a:buNone/>
            </a:pP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347" name="Google Shape;1347;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8" name="Google Shape;1348;p8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An alert should be triggered anytime there is traffic over port 4444, the most commonly used port for this type of attack.</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We can also set an alert anytime a php file is uploaded to the network.</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
        <p:nvSpPr>
          <p:cNvPr id="1349" name="Google Shape;1349;p8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Removing the ability to upload files over the web interface would prevent a malicious script from entering the network.</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Regular training of employees should be conducted to mitigate phishing schemes and the clicking of links that can download payloads.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800"/>
              </a:spcAft>
              <a:buNone/>
            </a:pPr>
            <a:endParaRPr/>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latin typeface="Roboto Black"/>
                <a:ea typeface="Roboto Black"/>
                <a:cs typeface="Roboto Black"/>
                <a:sym typeface="Roboto Black"/>
              </a:rPr>
              <a:t>Network</a:t>
            </a:r>
            <a:endParaRPr b="1"/>
          </a:p>
          <a:p>
            <a:pPr marL="0" lvl="0" indent="0" algn="l" rtl="0">
              <a:spcBef>
                <a:spcPts val="0"/>
              </a:spcBef>
              <a:spcAft>
                <a:spcPts val="0"/>
              </a:spcAft>
              <a:buClr>
                <a:schemeClr val="dk1"/>
              </a:buClr>
              <a:buSzPts val="1100"/>
              <a:buFont typeface="Arial"/>
              <a:buNone/>
            </a:pPr>
            <a:r>
              <a:rPr lang="en" sz="900"/>
              <a:t>Address Range:  192.168.1.0/24</a:t>
            </a:r>
            <a:endParaRPr sz="900"/>
          </a:p>
          <a:p>
            <a:pPr marL="0" lvl="0" indent="0" algn="l" rtl="0">
              <a:spcBef>
                <a:spcPts val="0"/>
              </a:spcBef>
              <a:spcAft>
                <a:spcPts val="0"/>
              </a:spcAft>
              <a:buClr>
                <a:schemeClr val="dk1"/>
              </a:buClr>
              <a:buSzPts val="1100"/>
              <a:buFont typeface="Arial"/>
              <a:buNone/>
            </a:pPr>
            <a:r>
              <a:rPr lang="en" sz="900"/>
              <a:t>Netmask:  255.255.255.0</a:t>
            </a:r>
            <a:endParaRPr sz="900"/>
          </a:p>
          <a:p>
            <a:pPr marL="0" lvl="0" indent="0" algn="l" rtl="0">
              <a:spcBef>
                <a:spcPts val="0"/>
              </a:spcBef>
              <a:spcAft>
                <a:spcPts val="0"/>
              </a:spcAft>
              <a:buClr>
                <a:schemeClr val="dk1"/>
              </a:buClr>
              <a:buSzPts val="1100"/>
              <a:buFont typeface="Arial"/>
              <a:buNone/>
            </a:pPr>
            <a:r>
              <a:rPr lang="en" sz="900"/>
              <a:t>Gateway:  10.0.0.1</a:t>
            </a:r>
            <a:endParaRPr sz="900"/>
          </a:p>
          <a:p>
            <a:pPr marL="0" lvl="0" indent="0" algn="l" rtl="0">
              <a:spcBef>
                <a:spcPts val="0"/>
              </a:spcBef>
              <a:spcAft>
                <a:spcPts val="0"/>
              </a:spcAft>
              <a:buClr>
                <a:schemeClr val="dk1"/>
              </a:buClr>
              <a:buSzPts val="1100"/>
              <a:buFont typeface="Arial"/>
              <a:buNone/>
            </a:pPr>
            <a:endParaRPr sz="900"/>
          </a:p>
          <a:p>
            <a:pPr marL="0" lvl="0" indent="0" algn="l" rtl="0">
              <a:spcBef>
                <a:spcPts val="0"/>
              </a:spcBef>
              <a:spcAft>
                <a:spcPts val="0"/>
              </a:spcAft>
              <a:buClr>
                <a:schemeClr val="dk1"/>
              </a:buClr>
              <a:buSzPts val="1100"/>
              <a:buFont typeface="Arial"/>
              <a:buNone/>
            </a:pPr>
            <a:r>
              <a:rPr lang="en">
                <a:latin typeface="Roboto Black"/>
                <a:ea typeface="Roboto Black"/>
                <a:cs typeface="Roboto Black"/>
                <a:sym typeface="Roboto Black"/>
              </a:rPr>
              <a:t>Machines</a:t>
            </a:r>
            <a:endParaRPr>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sz="900"/>
              <a:t>IPv4:  192.168.1.1</a:t>
            </a:r>
            <a:endParaRPr sz="900"/>
          </a:p>
          <a:p>
            <a:pPr marL="0" lvl="0" indent="0" algn="l" rtl="0">
              <a:spcBef>
                <a:spcPts val="0"/>
              </a:spcBef>
              <a:spcAft>
                <a:spcPts val="0"/>
              </a:spcAft>
              <a:buClr>
                <a:schemeClr val="dk1"/>
              </a:buClr>
              <a:buSzPts val="1100"/>
              <a:buFont typeface="Arial"/>
              <a:buNone/>
            </a:pPr>
            <a:r>
              <a:rPr lang="en" sz="900"/>
              <a:t>OS:  Windows  </a:t>
            </a:r>
            <a:endParaRPr sz="900"/>
          </a:p>
          <a:p>
            <a:pPr marL="0" lvl="0" indent="0" algn="l" rtl="0">
              <a:spcBef>
                <a:spcPts val="0"/>
              </a:spcBef>
              <a:spcAft>
                <a:spcPts val="0"/>
              </a:spcAft>
              <a:buClr>
                <a:schemeClr val="dk1"/>
              </a:buClr>
              <a:buSzPts val="1100"/>
              <a:buFont typeface="Arial"/>
              <a:buNone/>
            </a:pPr>
            <a:r>
              <a:rPr lang="en" sz="900"/>
              <a:t>Hostname:    Hyper-V Manager</a:t>
            </a:r>
            <a:endParaRPr sz="900"/>
          </a:p>
          <a:p>
            <a:pPr marL="0" lvl="0" indent="0" algn="l" rtl="0">
              <a:spcBef>
                <a:spcPts val="0"/>
              </a:spcBef>
              <a:spcAft>
                <a:spcPts val="0"/>
              </a:spcAft>
              <a:buClr>
                <a:schemeClr val="dk1"/>
              </a:buClr>
              <a:buSzPts val="1100"/>
              <a:buFont typeface="Arial"/>
              <a:buNone/>
            </a:pPr>
            <a:endParaRPr sz="900"/>
          </a:p>
          <a:p>
            <a:pPr marL="0" lvl="0" indent="0" algn="l" rtl="0">
              <a:spcBef>
                <a:spcPts val="0"/>
              </a:spcBef>
              <a:spcAft>
                <a:spcPts val="0"/>
              </a:spcAft>
              <a:buClr>
                <a:schemeClr val="dk1"/>
              </a:buClr>
              <a:buSzPts val="1100"/>
              <a:buFont typeface="Arial"/>
              <a:buNone/>
            </a:pPr>
            <a:r>
              <a:rPr lang="en" sz="900"/>
              <a:t>IPv4:  192.168.1.90</a:t>
            </a:r>
            <a:endParaRPr sz="900"/>
          </a:p>
          <a:p>
            <a:pPr marL="0" lvl="0" indent="0" algn="l" rtl="0">
              <a:spcBef>
                <a:spcPts val="0"/>
              </a:spcBef>
              <a:spcAft>
                <a:spcPts val="0"/>
              </a:spcAft>
              <a:buClr>
                <a:schemeClr val="dk1"/>
              </a:buClr>
              <a:buSzPts val="1100"/>
              <a:buFont typeface="Arial"/>
              <a:buNone/>
            </a:pPr>
            <a:r>
              <a:rPr lang="en" sz="900"/>
              <a:t>OS:  Linux</a:t>
            </a:r>
            <a:endParaRPr sz="900"/>
          </a:p>
          <a:p>
            <a:pPr marL="0" lvl="0" indent="0" algn="l" rtl="0">
              <a:spcBef>
                <a:spcPts val="0"/>
              </a:spcBef>
              <a:spcAft>
                <a:spcPts val="0"/>
              </a:spcAft>
              <a:buClr>
                <a:schemeClr val="dk1"/>
              </a:buClr>
              <a:buSzPts val="1100"/>
              <a:buFont typeface="Arial"/>
              <a:buNone/>
            </a:pPr>
            <a:r>
              <a:rPr lang="en" sz="900"/>
              <a:t>Hostname:  Kali</a:t>
            </a:r>
            <a:endParaRPr sz="900"/>
          </a:p>
          <a:p>
            <a:pPr marL="0" lvl="0" indent="0" algn="l" rtl="0">
              <a:spcBef>
                <a:spcPts val="0"/>
              </a:spcBef>
              <a:spcAft>
                <a:spcPts val="0"/>
              </a:spcAft>
              <a:buClr>
                <a:schemeClr val="dk1"/>
              </a:buClr>
              <a:buSzPts val="1100"/>
              <a:buFont typeface="Arial"/>
              <a:buNone/>
            </a:pPr>
            <a:endParaRPr sz="900"/>
          </a:p>
          <a:p>
            <a:pPr marL="0" lvl="0" indent="0" algn="l" rtl="0">
              <a:spcBef>
                <a:spcPts val="0"/>
              </a:spcBef>
              <a:spcAft>
                <a:spcPts val="0"/>
              </a:spcAft>
              <a:buClr>
                <a:schemeClr val="dk1"/>
              </a:buClr>
              <a:buSzPts val="1100"/>
              <a:buFont typeface="Arial"/>
              <a:buNone/>
            </a:pPr>
            <a:r>
              <a:rPr lang="en" sz="900"/>
              <a:t>IPv4:  192.168.1.105</a:t>
            </a:r>
            <a:endParaRPr sz="900"/>
          </a:p>
          <a:p>
            <a:pPr marL="0" lvl="0" indent="0" algn="l" rtl="0">
              <a:spcBef>
                <a:spcPts val="0"/>
              </a:spcBef>
              <a:spcAft>
                <a:spcPts val="0"/>
              </a:spcAft>
              <a:buClr>
                <a:schemeClr val="dk1"/>
              </a:buClr>
              <a:buSzPts val="1100"/>
              <a:buFont typeface="Arial"/>
              <a:buNone/>
            </a:pPr>
            <a:r>
              <a:rPr lang="en" sz="900"/>
              <a:t>OS:  Linux</a:t>
            </a:r>
            <a:endParaRPr sz="900"/>
          </a:p>
          <a:p>
            <a:pPr marL="0" lvl="0" indent="0" algn="l" rtl="0">
              <a:spcBef>
                <a:spcPts val="0"/>
              </a:spcBef>
              <a:spcAft>
                <a:spcPts val="0"/>
              </a:spcAft>
              <a:buClr>
                <a:schemeClr val="dk1"/>
              </a:buClr>
              <a:buSzPts val="1100"/>
              <a:buFont typeface="Arial"/>
              <a:buNone/>
            </a:pPr>
            <a:r>
              <a:rPr lang="en" sz="900"/>
              <a:t>Hostname:  Capstone</a:t>
            </a:r>
            <a:endParaRPr sz="900"/>
          </a:p>
          <a:p>
            <a:pPr marL="0" lvl="0" indent="0" algn="l" rtl="0">
              <a:spcBef>
                <a:spcPts val="0"/>
              </a:spcBef>
              <a:spcAft>
                <a:spcPts val="0"/>
              </a:spcAft>
              <a:buClr>
                <a:schemeClr val="dk1"/>
              </a:buClr>
              <a:buSzPts val="1100"/>
              <a:buFont typeface="Arial"/>
              <a:buNone/>
            </a:pPr>
            <a:endParaRPr sz="900"/>
          </a:p>
          <a:p>
            <a:pPr marL="0" lvl="0" indent="0" algn="l" rtl="0">
              <a:spcBef>
                <a:spcPts val="0"/>
              </a:spcBef>
              <a:spcAft>
                <a:spcPts val="0"/>
              </a:spcAft>
              <a:buClr>
                <a:schemeClr val="dk1"/>
              </a:buClr>
              <a:buSzPts val="1100"/>
              <a:buFont typeface="Arial"/>
              <a:buNone/>
            </a:pPr>
            <a:r>
              <a:rPr lang="en" sz="900"/>
              <a:t>IPv4:  192.168.1.100</a:t>
            </a:r>
            <a:endParaRPr sz="900"/>
          </a:p>
          <a:p>
            <a:pPr marL="0" lvl="0" indent="0" algn="l" rtl="0">
              <a:spcBef>
                <a:spcPts val="0"/>
              </a:spcBef>
              <a:spcAft>
                <a:spcPts val="0"/>
              </a:spcAft>
              <a:buClr>
                <a:schemeClr val="dk1"/>
              </a:buClr>
              <a:buSzPts val="1100"/>
              <a:buFont typeface="Arial"/>
              <a:buNone/>
            </a:pPr>
            <a:r>
              <a:rPr lang="en" sz="900"/>
              <a:t>OS:  Linux</a:t>
            </a:r>
            <a:endParaRPr sz="900"/>
          </a:p>
          <a:p>
            <a:pPr marL="0" lvl="0" indent="0" algn="l" rtl="0">
              <a:spcBef>
                <a:spcPts val="0"/>
              </a:spcBef>
              <a:spcAft>
                <a:spcPts val="0"/>
              </a:spcAft>
              <a:buClr>
                <a:schemeClr val="dk1"/>
              </a:buClr>
              <a:buSzPts val="1100"/>
              <a:buFont typeface="Arial"/>
              <a:buNone/>
            </a:pPr>
            <a:r>
              <a:rPr lang="en" sz="900"/>
              <a:t>Hostname:  ELK</a:t>
            </a:r>
            <a:endParaRPr sz="9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61" name="Google Shape;1061;p57"/>
          <p:cNvPicPr preferRelativeResize="0"/>
          <p:nvPr/>
        </p:nvPicPr>
        <p:blipFill>
          <a:blip r:embed="rId3">
            <a:alphaModFix/>
          </a:blip>
          <a:stretch>
            <a:fillRect/>
          </a:stretch>
        </p:blipFill>
        <p:spPr>
          <a:xfrm>
            <a:off x="505050" y="910475"/>
            <a:ext cx="5284713" cy="3897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8" name="Google Shape;1068;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9" name="Google Shape;1069;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5" name="Google Shape;107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6" name="Google Shape;1076;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{291E5E62-352A-45C7-AE19-50F979BD7F1D}</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 sz="1200">
                          <a:latin typeface="Roboto"/>
                          <a:ea typeface="Roboto"/>
                          <a:cs typeface="Roboto"/>
                          <a:sym typeface="Roboto"/>
                        </a:rPr>
                        <a:t>Hyper-V Manager</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Manages multiple virtual machines</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Contains ELK Server that captures logs of network activity</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The target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The attacking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5" name="Google Shape;1085;p60"/>
          <p:cNvGraphicFramePr/>
          <p:nvPr/>
        </p:nvGraphicFramePr>
        <p:xfrm>
          <a:off x="467150" y="1112075"/>
          <a:ext cx="3000000" cy="3000000"/>
        </p:xfrm>
        <a:graphic>
          <a:graphicData uri="http://schemas.openxmlformats.org/drawingml/2006/table">
            <a:tbl>
              <a:tblPr>
                <a:noFill/>
                <a:tableStyleId>{291E5E62-352A-45C7-AE19-50F979BD7F1D}</a:tableStyleId>
              </a:tblPr>
              <a:tblGrid>
                <a:gridCol w="2710825">
                  <a:extLst>
                    <a:ext uri="{9D8B030D-6E8A-4147-A177-3AD203B41FA5}">
                      <a16:colId xmlns:a16="http://schemas.microsoft.com/office/drawing/2014/main" val="20000"/>
                    </a:ext>
                  </a:extLst>
                </a:gridCol>
                <a:gridCol w="2710825">
                  <a:extLst>
                    <a:ext uri="{9D8B030D-6E8A-4147-A177-3AD203B41FA5}">
                      <a16:colId xmlns:a16="http://schemas.microsoft.com/office/drawing/2014/main" val="20001"/>
                    </a:ext>
                  </a:extLst>
                </a:gridCol>
                <a:gridCol w="2710825">
                  <a:extLst>
                    <a:ext uri="{9D8B030D-6E8A-4147-A177-3AD203B41FA5}">
                      <a16:colId xmlns:a16="http://schemas.microsoft.com/office/drawing/2014/main" val="20002"/>
                    </a:ext>
                  </a:extLst>
                </a:gridCol>
              </a:tblGrid>
              <a:tr h="4003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508000">
                <a:tc>
                  <a:txBody>
                    <a:bodyPr/>
                    <a:lstStyle/>
                    <a:p>
                      <a:pPr marL="0" lvl="0" indent="0" algn="l" rtl="0">
                        <a:spcBef>
                          <a:spcPts val="0"/>
                        </a:spcBef>
                        <a:spcAft>
                          <a:spcPts val="0"/>
                        </a:spcAft>
                        <a:buNone/>
                      </a:pPr>
                      <a:r>
                        <a:rPr lang="en" sz="800">
                          <a:latin typeface="Roboto"/>
                          <a:ea typeface="Roboto"/>
                          <a:cs typeface="Roboto"/>
                          <a:sym typeface="Roboto"/>
                        </a:rPr>
                        <a:t>Open Port 80</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Port 80 is commonly used internet communication protocol, Hypertext Transfer Protocol (HTTP).</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After seeing the open port, I was able to access the company’s directory via web browser</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519300">
                <a:tc>
                  <a:txBody>
                    <a:bodyPr/>
                    <a:lstStyle/>
                    <a:p>
                      <a:pPr marL="0" lvl="0" indent="0" algn="l" rtl="0">
                        <a:spcBef>
                          <a:spcPts val="0"/>
                        </a:spcBef>
                        <a:spcAft>
                          <a:spcPts val="0"/>
                        </a:spcAft>
                        <a:buNone/>
                      </a:pPr>
                      <a:r>
                        <a:rPr lang="en" sz="800">
                          <a:latin typeface="Roboto"/>
                          <a:ea typeface="Roboto"/>
                          <a:cs typeface="Roboto"/>
                          <a:sym typeface="Roboto"/>
                        </a:rPr>
                        <a:t>Directory Traversal </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HTTP attack that allows attackers to access restricted directories</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I was able to access the company’s secret directory from the URL</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91850">
                <a:tc>
                  <a:txBody>
                    <a:bodyPr/>
                    <a:lstStyle/>
                    <a:p>
                      <a:pPr marL="0" lvl="0" indent="0" algn="l" rtl="0">
                        <a:spcBef>
                          <a:spcPts val="0"/>
                        </a:spcBef>
                        <a:spcAft>
                          <a:spcPts val="0"/>
                        </a:spcAft>
                        <a:buNone/>
                      </a:pPr>
                      <a:r>
                        <a:rPr lang="en" sz="800">
                          <a:latin typeface="Roboto"/>
                          <a:ea typeface="Roboto"/>
                          <a:cs typeface="Roboto"/>
                          <a:sym typeface="Roboto"/>
                        </a:rPr>
                        <a:t>Brute-Force Attack</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A brute force attack is a hacking method that uses word lists of leaked or common passwords and systematically attempts to crack passwords, login credentials, and encryption keys </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I was able to crack Ashton’s password using Hydra, and Ryan’s hash using CrackStation</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691850">
                <a:tc>
                  <a:txBody>
                    <a:bodyPr/>
                    <a:lstStyle/>
                    <a:p>
                      <a:pPr marL="0" lvl="0" indent="0" algn="l" rtl="0">
                        <a:spcBef>
                          <a:spcPts val="0"/>
                        </a:spcBef>
                        <a:spcAft>
                          <a:spcPts val="0"/>
                        </a:spcAft>
                        <a:buNone/>
                      </a:pPr>
                      <a:r>
                        <a:rPr lang="en" sz="800">
                          <a:latin typeface="Roboto"/>
                          <a:ea typeface="Roboto"/>
                          <a:cs typeface="Roboto"/>
                          <a:sym typeface="Roboto"/>
                        </a:rPr>
                        <a:t>WebDav Vulnerability</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WebDAV is an extension to the HTTP protocol that allows users to upload, move or change the documents on the server</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After gaining access to the system via Ashton’s and Ryan’s passwords, I was able to access the company’s WebDav and upload a malicious php script</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r h="944525">
                <a:tc>
                  <a:txBody>
                    <a:bodyPr/>
                    <a:lstStyle/>
                    <a:p>
                      <a:pPr marL="0" lvl="0" indent="0" algn="l" rtl="0">
                        <a:spcBef>
                          <a:spcPts val="0"/>
                        </a:spcBef>
                        <a:spcAft>
                          <a:spcPts val="0"/>
                        </a:spcAft>
                        <a:buNone/>
                      </a:pPr>
                      <a:r>
                        <a:rPr lang="en" sz="800">
                          <a:latin typeface="Roboto"/>
                          <a:ea typeface="Roboto"/>
                          <a:cs typeface="Roboto"/>
                          <a:sym typeface="Roboto"/>
                        </a:rPr>
                        <a:t>Reverse Shell</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Roboto"/>
                          <a:ea typeface="Roboto"/>
                          <a:cs typeface="Roboto"/>
                          <a:sym typeface="Roboto"/>
                        </a:rPr>
                        <a:t>Reverse shell is a kind of “virtual” shell that is initiated from a victim's computer to connect with the attacker's computer. Once the connection is established, it allows the attacker to send over commands to execute on the victim's computer and exfiltrate information.</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800">
                          <a:latin typeface="Roboto"/>
                          <a:ea typeface="Roboto"/>
                          <a:cs typeface="Roboto"/>
                          <a:sym typeface="Roboto"/>
                        </a:rPr>
                        <a:t>After the malicious php script, that was uploaded via WebDav, was clicked, I was able to open a reverse shell from the target machine to the kali machine.  I was able to remotely find the flag</a:t>
                      </a:r>
                      <a:endParaRPr sz="8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Open Port 80</a:t>
            </a:r>
            <a:endParaRPr/>
          </a:p>
        </p:txBody>
      </p:sp>
      <p:sp>
        <p:nvSpPr>
          <p:cNvPr id="1091" name="Google Shape;109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used nmap to scan for IPs and open ports.</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saw that Port 80 (HTTP) was open for 192.168.1.105</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I was able to access the company directory via browser</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From the URL, I was able to access “192.168.1.105/company_folders/”</a:t>
            </a:r>
            <a:endParaRPr sz="12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Open Port 80</a:t>
            </a:r>
            <a:endParaRPr/>
          </a:p>
          <a:p>
            <a:pPr marL="0" lvl="0" indent="0" algn="l" rtl="0">
              <a:spcBef>
                <a:spcPts val="0"/>
              </a:spcBef>
              <a:spcAft>
                <a:spcPts val="0"/>
              </a:spcAft>
              <a:buNone/>
            </a:pPr>
            <a:endParaRPr/>
          </a:p>
        </p:txBody>
      </p:sp>
      <p:sp>
        <p:nvSpPr>
          <p:cNvPr id="1107" name="Google Shape;1107;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Continued (images)</a:t>
            </a:r>
            <a:endParaRPr/>
          </a:p>
        </p:txBody>
      </p:sp>
      <p:sp>
        <p:nvSpPr>
          <p:cNvPr id="1108" name="Google Shape;1108;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09" name="Google Shape;1109;p62"/>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pic>
        <p:nvPicPr>
          <p:cNvPr id="1110" name="Google Shape;1110;p62"/>
          <p:cNvPicPr preferRelativeResize="0"/>
          <p:nvPr/>
        </p:nvPicPr>
        <p:blipFill>
          <a:blip r:embed="rId3">
            <a:alphaModFix/>
          </a:blip>
          <a:stretch>
            <a:fillRect/>
          </a:stretch>
        </p:blipFill>
        <p:spPr>
          <a:xfrm>
            <a:off x="152400" y="1284250"/>
            <a:ext cx="4393976" cy="3468725"/>
          </a:xfrm>
          <a:prstGeom prst="rect">
            <a:avLst/>
          </a:prstGeom>
          <a:noFill/>
          <a:ln>
            <a:noFill/>
          </a:ln>
        </p:spPr>
      </p:pic>
      <p:pic>
        <p:nvPicPr>
          <p:cNvPr id="1111" name="Google Shape;1111;p62"/>
          <p:cNvPicPr preferRelativeResize="0"/>
          <p:nvPr/>
        </p:nvPicPr>
        <p:blipFill>
          <a:blip r:embed="rId4">
            <a:alphaModFix/>
          </a:blip>
          <a:stretch>
            <a:fillRect/>
          </a:stretch>
        </p:blipFill>
        <p:spPr>
          <a:xfrm>
            <a:off x="4601500" y="1491075"/>
            <a:ext cx="4393975" cy="1865367"/>
          </a:xfrm>
          <a:prstGeom prst="rect">
            <a:avLst/>
          </a:prstGeom>
          <a:noFill/>
          <a:ln>
            <a:noFill/>
          </a:ln>
        </p:spPr>
      </p:pic>
      <p:grpSp>
        <p:nvGrpSpPr>
          <p:cNvPr id="1112" name="Google Shape;1112;p62"/>
          <p:cNvGrpSpPr/>
          <p:nvPr/>
        </p:nvGrpSpPr>
        <p:grpSpPr>
          <a:xfrm>
            <a:off x="7814556" y="879253"/>
            <a:ext cx="533372" cy="533480"/>
            <a:chOff x="457200" y="1378813"/>
            <a:chExt cx="695400" cy="695450"/>
          </a:xfrm>
        </p:grpSpPr>
        <p:sp>
          <p:nvSpPr>
            <p:cNvPr id="1113" name="Google Shape;111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4" name="Google Shape;111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1327</Words>
  <Application>Microsoft Office PowerPoint</Application>
  <PresentationFormat>On-screen Show (16:9)</PresentationFormat>
  <Paragraphs>196</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Roboto</vt:lpstr>
      <vt:lpstr>Roboto Black</vt:lpstr>
      <vt:lpstr>Roboto Light</vt:lpstr>
      <vt:lpstr>Roboto Medium</vt:lpstr>
      <vt:lpstr>Roboto Thin</vt:lpstr>
      <vt:lpstr>Arial</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Open Port 80</vt:lpstr>
      <vt:lpstr>Exploitation: Open Port 80 </vt:lpstr>
      <vt:lpstr>Exploitation: Directory Traversal</vt:lpstr>
      <vt:lpstr>Exploitation: Directory Traversal</vt:lpstr>
      <vt:lpstr>Exploitation: Brute Force Attack</vt:lpstr>
      <vt:lpstr>Exploitation: Brute Force Attack </vt:lpstr>
      <vt:lpstr>Exploitation: Brute Force Attack </vt:lpstr>
      <vt:lpstr>Exploitation: Brute Force Attack </vt:lpstr>
      <vt:lpstr>Exploitation: WebDav Attack</vt:lpstr>
      <vt:lpstr>Exploitation: WebDav Attack</vt:lpstr>
      <vt:lpstr>Exploitation: Reverse Shell Attack</vt:lpstr>
      <vt:lpstr>Exploitation: Reverse Shell Attack</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Andrew Le</dc:creator>
  <cp:lastModifiedBy>Andrew Le</cp:lastModifiedBy>
  <cp:revision>1</cp:revision>
  <dcterms:modified xsi:type="dcterms:W3CDTF">2022-08-28T20:30:43Z</dcterms:modified>
</cp:coreProperties>
</file>